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6858000" cx="12192000"/>
  <p:notesSz cx="6858000" cy="9144000"/>
  <p:embeddedFontLst>
    <p:embeddedFont>
      <p:font typeface="Roboto"/>
      <p:regular r:id="rId23"/>
      <p:bold r:id="rId24"/>
      <p:italic r:id="rId25"/>
      <p:boldItalic r:id="rId26"/>
    </p:embeddedFont>
    <p:embeddedFont>
      <p:font typeface="Arial Narrow"/>
      <p:regular r:id="rId27"/>
      <p:bold r:id="rId28"/>
      <p:italic r:id="rId29"/>
      <p:boldItalic r:id="rId30"/>
    </p:embeddedFont>
    <p:embeddedFont>
      <p:font typeface="Open Sans Light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5" roundtripDataSignature="AMtx7mha2aEKGOiVWrtV8/1xi5+CH040I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102F237-27D4-4BDB-ADA6-DEF631B8F4A7}">
  <a:tblStyle styleId="{3102F237-27D4-4BDB-ADA6-DEF631B8F4A7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9EFF7"/>
          </a:solidFill>
        </a:fill>
      </a:tcStyle>
    </a:wholeTbl>
    <a:band1H>
      <a:tcTxStyle/>
      <a:tcStyle>
        <a:fill>
          <a:solidFill>
            <a:srgbClr val="D0DEEF"/>
          </a:solidFill>
        </a:fill>
      </a:tcStyle>
    </a:band1H>
    <a:band2H>
      <a:tcTxStyle/>
    </a:band2H>
    <a:band1V>
      <a:tcTxStyle/>
      <a:tcStyle>
        <a:fill>
          <a:solidFill>
            <a:srgbClr val="D0DEEF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Roboto-bold.fntdata"/><Relationship Id="rId23" Type="http://schemas.openxmlformats.org/officeDocument/2006/relationships/font" Target="fonts/Roboto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boldItalic.fntdata"/><Relationship Id="rId25" Type="http://schemas.openxmlformats.org/officeDocument/2006/relationships/font" Target="fonts/Roboto-italic.fntdata"/><Relationship Id="rId28" Type="http://schemas.openxmlformats.org/officeDocument/2006/relationships/font" Target="fonts/ArialNarrow-bold.fntdata"/><Relationship Id="rId27" Type="http://schemas.openxmlformats.org/officeDocument/2006/relationships/font" Target="fonts/ArialNarrow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ArialNarrow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Light-regular.fntdata"/><Relationship Id="rId30" Type="http://schemas.openxmlformats.org/officeDocument/2006/relationships/font" Target="fonts/ArialNarrow-boldItalic.fntdata"/><Relationship Id="rId11" Type="http://schemas.openxmlformats.org/officeDocument/2006/relationships/slide" Target="slides/slide6.xml"/><Relationship Id="rId33" Type="http://schemas.openxmlformats.org/officeDocument/2006/relationships/font" Target="fonts/OpenSansLight-italic.fntdata"/><Relationship Id="rId10" Type="http://schemas.openxmlformats.org/officeDocument/2006/relationships/slide" Target="slides/slide5.xml"/><Relationship Id="rId32" Type="http://schemas.openxmlformats.org/officeDocument/2006/relationships/font" Target="fonts/OpenSansLight-bold.fntdata"/><Relationship Id="rId13" Type="http://schemas.openxmlformats.org/officeDocument/2006/relationships/slide" Target="slides/slide8.xml"/><Relationship Id="rId35" Type="http://customschemas.google.com/relationships/presentationmetadata" Target="metadata"/><Relationship Id="rId12" Type="http://schemas.openxmlformats.org/officeDocument/2006/relationships/slide" Target="slides/slide7.xml"/><Relationship Id="rId34" Type="http://schemas.openxmlformats.org/officeDocument/2006/relationships/font" Target="fonts/OpenSansLight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9" name="Google Shape;26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0" name="Google Shape;32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1" name="Google Shape;331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2" name="Google Shape;342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4" name="Google Shape;19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0" name="Google Shape;23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3" name="Google Shape;24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" name="Google Shape;19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7" name="Google Shape;127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28" name="Google Shape;128;p28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8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8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8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0" name="Google Shape;140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41" name="Google Shape;141;p29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9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9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9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9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5" name="Google Shape;2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" name="Google Shape;3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4" name="Google Shape;34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35" name="Google Shape;35;p21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1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1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1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1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4" name="Google Shape;44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7" name="Google Shape;47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48" name="Google Shape;48;p22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2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2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2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2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3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7" name="Google Shape;57;p23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23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23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" name="Google Shape;60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3" name="Google Shape;63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64" name="Google Shape;64;p23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3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3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3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3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5" name="Google Shape;75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76" name="Google Shape;76;p24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4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4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4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4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6" name="Google Shape;86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87" name="Google Shape;87;p25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5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5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5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5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96" name="Google Shape;96;p2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7" name="Google Shape;97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0" name="Google Shape;100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01" name="Google Shape;101;p26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6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6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6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1" name="Google Shape;111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4" name="Google Shape;114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r>
              <a:t/>
            </a:r>
            <a:endParaRPr b="1" sz="2600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descr="unilogo4c" id="115" name="Google Shape;115;p27"/>
          <p:cNvPicPr preferRelativeResize="0"/>
          <p:nvPr/>
        </p:nvPicPr>
        <p:blipFill rotWithShape="1">
          <a:blip r:embed="rId2">
            <a:alphaModFix/>
          </a:blip>
          <a:srcRect b="0" l="0" r="80917" t="0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7"/>
            <p:cNvSpPr/>
            <p:nvPr/>
          </p:nvSpPr>
          <p:spPr>
            <a:xfrm>
              <a:off x="5278" y="734"/>
              <a:ext cx="102" cy="120"/>
            </a:xfrm>
            <a:custGeom>
              <a:rect b="b" l="l" r="r" t="t"/>
              <a:pathLst>
                <a:path extrusionOk="0" h="393" w="334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7"/>
            <p:cNvSpPr/>
            <p:nvPr/>
          </p:nvSpPr>
          <p:spPr>
            <a:xfrm>
              <a:off x="5401" y="734"/>
              <a:ext cx="71" cy="120"/>
            </a:xfrm>
            <a:custGeom>
              <a:rect b="b" l="l" r="r" t="t"/>
              <a:pathLst>
                <a:path extrusionOk="0" h="393" w="231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7"/>
            <p:cNvSpPr/>
            <p:nvPr/>
          </p:nvSpPr>
          <p:spPr>
            <a:xfrm>
              <a:off x="4876" y="255"/>
              <a:ext cx="726" cy="559"/>
            </a:xfrm>
            <a:custGeom>
              <a:rect b="b" l="l" r="r" t="t"/>
              <a:pathLst>
                <a:path extrusionOk="0" h="1810" w="235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7"/>
            <p:cNvSpPr/>
            <p:nvPr/>
          </p:nvSpPr>
          <p:spPr>
            <a:xfrm>
              <a:off x="5491" y="734"/>
              <a:ext cx="102" cy="120"/>
            </a:xfrm>
            <a:custGeom>
              <a:rect b="b" l="l" r="r" t="t"/>
              <a:pathLst>
                <a:path extrusionOk="0" h="393" w="326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11" Type="http://schemas.openxmlformats.org/officeDocument/2006/relationships/image" Target="../media/image14.png"/><Relationship Id="rId10" Type="http://schemas.openxmlformats.org/officeDocument/2006/relationships/image" Target="../media/image6.png"/><Relationship Id="rId12" Type="http://schemas.openxmlformats.org/officeDocument/2006/relationships/image" Target="../media/image4.png"/><Relationship Id="rId9" Type="http://schemas.openxmlformats.org/officeDocument/2006/relationships/image" Target="../media/image7.jpg"/><Relationship Id="rId5" Type="http://schemas.openxmlformats.org/officeDocument/2006/relationships/image" Target="../media/image11.png"/><Relationship Id="rId6" Type="http://schemas.openxmlformats.org/officeDocument/2006/relationships/image" Target="../media/image3.png"/><Relationship Id="rId7" Type="http://schemas.openxmlformats.org/officeDocument/2006/relationships/image" Target="../media/image13.png"/><Relationship Id="rId8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hyperlink" Target="https://pages.cms.hu-berlin.de/EOL/geo_rs/S09_Accuracy_assessment.html" TargetMode="External"/><Relationship Id="rId6" Type="http://schemas.openxmlformats.org/officeDocument/2006/relationships/hyperlink" Target="https://pages.cms.hu-berlin.de/EOL/geo_rs/S09_Accuracy_assessment.html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8.png"/><Relationship Id="rId4" Type="http://schemas.openxmlformats.org/officeDocument/2006/relationships/image" Target="../media/image25.png"/><Relationship Id="rId11" Type="http://schemas.openxmlformats.org/officeDocument/2006/relationships/image" Target="../media/image4.png"/><Relationship Id="rId10" Type="http://schemas.openxmlformats.org/officeDocument/2006/relationships/image" Target="../media/image14.png"/><Relationship Id="rId12" Type="http://schemas.openxmlformats.org/officeDocument/2006/relationships/image" Target="../media/image7.jpg"/><Relationship Id="rId9" Type="http://schemas.openxmlformats.org/officeDocument/2006/relationships/image" Target="../media/image6.png"/><Relationship Id="rId5" Type="http://schemas.openxmlformats.org/officeDocument/2006/relationships/image" Target="../media/image24.png"/><Relationship Id="rId6" Type="http://schemas.openxmlformats.org/officeDocument/2006/relationships/image" Target="../media/image26.png"/><Relationship Id="rId7" Type="http://schemas.openxmlformats.org/officeDocument/2006/relationships/image" Target="../media/image13.png"/><Relationship Id="rId8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3100"/>
              <a:buFont typeface="Calibri"/>
              <a:buNone/>
            </a:pPr>
            <a:r>
              <a:rPr b="1" i="0" lang="en-GB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GB" sz="37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b="1" i="0" lang="en-GB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GB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b="1" lang="en-GB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r>
              <a:rPr b="1" i="0" lang="en-GB" sz="3100" u="none" cap="none" strike="noStrik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Validation / Accuracy Assessment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cap="flat" cmpd="sng" w="31750">
            <a:solidFill>
              <a:srgbClr val="1E4E79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descr="Ein Bild, das Text, Schrift, Grafiken, Screenshot enthält.&#10;&#10;Automatisch generierte Beschreibung" id="157" name="Google Shape;157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rift, Grafiken, Logo, Screenshot enthält.&#10;&#10;Automatisch generierte Beschreibung" id="158" name="Google Shape;158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chwarz, Dunkelheit enthält.&#10;&#10;Automatisch generierte Beschreibung" id="159" name="Google Shape;159;p1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Logo, Grafiken, Symbol, Clipart enthält.&#10;&#10;Automatisch generierte Beschreibung" id="160" name="Google Shape;160;p1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Text, Logo, Design, Darstellung enthält.&#10;&#10;Automatisch generierte Beschreibung" id="161" name="Google Shape;161;p1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Ein Bild, das Symbol, Grafiken, Flagge enthält.&#10;&#10;Automatisch generierte Beschreibung" id="162" name="Google Shape;162;p1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KNUST Logo" id="163" name="Google Shape;163;p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166" name="Google Shape;166;p1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0"/>
          <p:cNvSpPr txBox="1"/>
          <p:nvPr/>
        </p:nvSpPr>
        <p:spPr>
          <a:xfrm>
            <a:off x="2174225" y="-8164"/>
            <a:ext cx="8108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metrics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derived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from confusion matrix</a:t>
            </a:r>
            <a:endParaRPr/>
          </a:p>
        </p:txBody>
      </p:sp>
      <p:pic>
        <p:nvPicPr>
          <p:cNvPr descr="Ein Bild, das Schwarz, Dunkelheit enthält.&#10;&#10;Automatisch generierte Beschreibung" id="273" name="Google Shape;27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0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76" name="Google Shape;276;p10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0"/>
          <p:cNvSpPr txBox="1"/>
          <p:nvPr/>
        </p:nvSpPr>
        <p:spPr>
          <a:xfrm>
            <a:off x="801415" y="973945"/>
            <a:ext cx="11532000" cy="45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Overall accuracy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Proportion of correctly classified instances out of the total instances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78" name="Google Shape;278;p10"/>
          <p:cNvSpPr txBox="1"/>
          <p:nvPr/>
        </p:nvSpPr>
        <p:spPr>
          <a:xfrm>
            <a:off x="7947781" y="5558971"/>
            <a:ext cx="35233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(Humboldt Universität zu Berlin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Text, Screenshot, Schrift, Zahl enthält.&#10;&#10;KI-generierte Inhalte können fehlerhaft sein." id="279" name="Google Shape;279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12333" y="2317265"/>
            <a:ext cx="9833429" cy="3239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1"/>
          <p:cNvSpPr txBox="1"/>
          <p:nvPr/>
        </p:nvSpPr>
        <p:spPr>
          <a:xfrm>
            <a:off x="2174225" y="-8164"/>
            <a:ext cx="8108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metrics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derived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from confusion matrix</a:t>
            </a:r>
            <a:endParaRPr/>
          </a:p>
        </p:txBody>
      </p:sp>
      <p:pic>
        <p:nvPicPr>
          <p:cNvPr descr="Ein Bild, das Schwarz, Dunkelheit enthält.&#10;&#10;Automatisch generierte Beschreibung" id="286" name="Google Shape;28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11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89" name="Google Shape;289;p11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11"/>
          <p:cNvSpPr txBox="1"/>
          <p:nvPr/>
        </p:nvSpPr>
        <p:spPr>
          <a:xfrm>
            <a:off x="825605" y="973945"/>
            <a:ext cx="11532000" cy="514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Producer’s accuracy (recall):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Likelihood that a given land cover of an area on the ground is classified as such 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91" name="Google Shape;291;p11"/>
          <p:cNvSpPr txBox="1"/>
          <p:nvPr/>
        </p:nvSpPr>
        <p:spPr>
          <a:xfrm>
            <a:off x="8219924" y="6115352"/>
            <a:ext cx="35233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(Humboldt Universität zu Berlin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Text, Screenshot, Schrift, Zahl enthält.&#10;&#10;KI-generierte Inhalte können fehlerhaft sein." id="292" name="Google Shape;292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8524" y="2121531"/>
            <a:ext cx="10214429" cy="36793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2"/>
          <p:cNvSpPr txBox="1"/>
          <p:nvPr/>
        </p:nvSpPr>
        <p:spPr>
          <a:xfrm>
            <a:off x="2174225" y="-8164"/>
            <a:ext cx="8108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metrics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derived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from confusion matrix</a:t>
            </a:r>
            <a:endParaRPr/>
          </a:p>
        </p:txBody>
      </p:sp>
      <p:pic>
        <p:nvPicPr>
          <p:cNvPr descr="Ein Bild, das Schwarz, Dunkelheit enthält.&#10;&#10;Automatisch generierte Beschreibung" id="299" name="Google Shape;299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1" name="Google Shape;301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02" name="Google Shape;302;p1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12"/>
          <p:cNvSpPr txBox="1"/>
          <p:nvPr/>
        </p:nvSpPr>
        <p:spPr>
          <a:xfrm>
            <a:off x="819558" y="1010231"/>
            <a:ext cx="11532000" cy="47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User’s accuracy (precision):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Probability that a pixel classified into a given category actually represents that category on the ground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04" name="Google Shape;304;p12"/>
          <p:cNvSpPr txBox="1"/>
          <p:nvPr/>
        </p:nvSpPr>
        <p:spPr>
          <a:xfrm>
            <a:off x="8219924" y="5522685"/>
            <a:ext cx="35233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(Humboldt Universität zu Berlin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Text, Screenshot, Schrift, Zahl enthält.&#10;&#10;KI-generierte Inhalte können fehlerhaft sein." id="305" name="Google Shape;305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2477" y="2667741"/>
            <a:ext cx="10528905" cy="2852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3"/>
          <p:cNvSpPr txBox="1"/>
          <p:nvPr/>
        </p:nvSpPr>
        <p:spPr>
          <a:xfrm>
            <a:off x="2174225" y="-8164"/>
            <a:ext cx="8108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</a:t>
            </a:r>
            <a:endParaRPr/>
          </a:p>
        </p:txBody>
      </p:sp>
      <p:pic>
        <p:nvPicPr>
          <p:cNvPr descr="Ein Bild, das Schwarz, Dunkelheit enthält.&#10;&#10;Automatisch generierte Beschreibung" id="312" name="Google Shape;31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3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15" name="Google Shape;315;p1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16" name="Google Shape;316;p13"/>
          <p:cNvGraphicFramePr/>
          <p:nvPr/>
        </p:nvGraphicFramePr>
        <p:xfrm>
          <a:off x="1066296" y="1441008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{3102F237-27D4-4BDB-ADA6-DEF631B8F4A7}</a:tableStyleId>
              </a:tblPr>
              <a:tblGrid>
                <a:gridCol w="1369625"/>
                <a:gridCol w="730550"/>
                <a:gridCol w="1000900"/>
                <a:gridCol w="966300"/>
                <a:gridCol w="1434575"/>
                <a:gridCol w="909875"/>
                <a:gridCol w="1072725"/>
                <a:gridCol w="1072725"/>
                <a:gridCol w="1346250"/>
              </a:tblGrid>
              <a:tr h="774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cap="none" strike="noStrik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Classification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Wetland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Savanna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Urban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Agriculture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Water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Sum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UA [%]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Com.Err. [%]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</a:tr>
              <a:tr h="423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Wetland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3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16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75%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25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6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Savanna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28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3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34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82.3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17.7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Urban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15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17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88.23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11.77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6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Agriculture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4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27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77.77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22.22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Water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100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0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Sum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14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33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20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26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11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104</a:t>
                      </a:r>
                      <a:endParaRPr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PA [%]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85.7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85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75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81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91</a:t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261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800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Om. Err. [%]</a:t>
                      </a:r>
                      <a:endParaRPr sz="1800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17" name="Google Shape;317;p13"/>
          <p:cNvSpPr txBox="1"/>
          <p:nvPr/>
        </p:nvSpPr>
        <p:spPr>
          <a:xfrm>
            <a:off x="960737" y="979339"/>
            <a:ext cx="673909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Fill out the table using the formulas on the slides before: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4"/>
          <p:cNvSpPr txBox="1"/>
          <p:nvPr/>
        </p:nvSpPr>
        <p:spPr>
          <a:xfrm>
            <a:off x="2174225" y="-8164"/>
            <a:ext cx="8108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Task</a:t>
            </a:r>
            <a:endParaRPr/>
          </a:p>
        </p:txBody>
      </p:sp>
      <p:pic>
        <p:nvPicPr>
          <p:cNvPr descr="Ein Bild, das Schwarz, Dunkelheit enthält.&#10;&#10;Automatisch generierte Beschreibung" id="324" name="Google Shape;324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4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27" name="Google Shape;327;p1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4"/>
          <p:cNvSpPr/>
          <p:nvPr/>
        </p:nvSpPr>
        <p:spPr>
          <a:xfrm>
            <a:off x="1543271" y="1962072"/>
            <a:ext cx="9369415" cy="2935674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Complete an accuracy assessment in R and in QGIS using the 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land cover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classification from lecture 9d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Schwarz, Dunkelheit enthält.&#10;&#10;Automatisch generierte Beschreibung" id="334" name="Google Shape;334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15"/>
          <p:cNvSpPr txBox="1"/>
          <p:nvPr>
            <p:ph idx="11" type="ftr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37" name="Google Shape;337;p1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15"/>
          <p:cNvSpPr txBox="1"/>
          <p:nvPr/>
        </p:nvSpPr>
        <p:spPr>
          <a:xfrm>
            <a:off x="750764" y="1184429"/>
            <a:ext cx="11309400" cy="48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assessment verifies how well your classification matches reality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</a:t>
            </a:r>
            <a:r>
              <a:rPr b="1"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confusion matrix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is the main tool to evaluate classification performance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metrics: </a:t>
            </a:r>
            <a:r>
              <a:rPr b="1"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Overall Accuracy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, </a:t>
            </a:r>
            <a:r>
              <a:rPr b="1"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User’s Accuracy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, </a:t>
            </a:r>
            <a:r>
              <a:rPr b="1"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Producer’s Accuracy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, and related error rates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QGIS (SCP plugin) and R (caret, terra) both support practical and reproducible accuracy checks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Reliable results depend on </a:t>
            </a:r>
            <a:r>
              <a:rPr b="1"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good validation data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and thoughtful sampling design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9" name="Google Shape;339;p15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6"/>
          <p:cNvSpPr txBox="1"/>
          <p:nvPr/>
        </p:nvSpPr>
        <p:spPr>
          <a:xfrm>
            <a:off x="2174225" y="-26306"/>
            <a:ext cx="5822920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/>
          </a:p>
        </p:txBody>
      </p:sp>
      <p:pic>
        <p:nvPicPr>
          <p:cNvPr descr="Ein Bild, das Schwarz, Dunkelheit enthält.&#10;&#10;Automatisch generierte Beschreibung" id="346" name="Google Shape;34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16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349" name="Google Shape;349;p1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16"/>
          <p:cNvSpPr txBox="1"/>
          <p:nvPr/>
        </p:nvSpPr>
        <p:spPr>
          <a:xfrm>
            <a:off x="871484" y="1290924"/>
            <a:ext cx="10836396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Humboldt-Universität zu Berlin. (n.d.). </a:t>
            </a:r>
            <a:r>
              <a:rPr i="1"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9. Accuracy assessment</a:t>
            </a:r>
            <a:r>
              <a:rPr lang="en-GB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Retrieved March 31, 2025, from </a:t>
            </a:r>
            <a:r>
              <a:rPr lang="en-GB" sz="18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https://pages.cms.hu-berlin.de/EOL/geo_rs/S09_Accuracy_assessment.html</a:t>
            </a:r>
            <a:endParaRPr sz="18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  <a:hlinkClick r:id="rId6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7"/>
          <p:cNvSpPr txBox="1"/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b="1" i="0" lang="en-GB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b="1" i="0" lang="en-GB" sz="40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1" i="0" lang="en-GB" sz="310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GB" sz="1050"/>
            </a:br>
            <a:endParaRPr b="1" sz="3600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6" name="Google Shape;356;p17"/>
          <p:cNvGrpSpPr/>
          <p:nvPr/>
        </p:nvGrpSpPr>
        <p:grpSpPr>
          <a:xfrm>
            <a:off x="1652645" y="6132842"/>
            <a:ext cx="8001655" cy="648000"/>
            <a:chOff x="609597" y="5421223"/>
            <a:chExt cx="9082114" cy="735499"/>
          </a:xfrm>
        </p:grpSpPr>
        <p:pic>
          <p:nvPicPr>
            <p:cNvPr descr="Ein Bild, das Text, Schrift, Grafiken, Screenshot enthält.&#10;&#10;Automatisch generierte Beschreibung" id="357" name="Google Shape;357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rift, Grafiken, Logo, Screenshot enthält.&#10;&#10;Automatisch generierte Beschreibung" id="358" name="Google Shape;358;p1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chwarz, Dunkelheit enthält.&#10;&#10;Automatisch generierte Beschreibung" id="359" name="Google Shape;359;p1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Logo, Grafiken, Symbol, Clipart enthält.&#10;&#10;Automatisch generierte Beschreibung" id="360" name="Google Shape;360;p1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Logo, Design, Darstellung enthält.&#10;&#10;Automatisch generierte Beschreibung" id="361" name="Google Shape;361;p1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Symbol, Grafiken, Flagge enthält.&#10;&#10;Automatisch generierte Beschreibung" id="362" name="Google Shape;362;p17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3" name="Google Shape;363;p17"/>
          <p:cNvSpPr txBox="1"/>
          <p:nvPr/>
        </p:nvSpPr>
        <p:spPr>
          <a:xfrm>
            <a:off x="1259150" y="4087500"/>
            <a:ext cx="48888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D4D4D"/>
                </a:solidFill>
              </a:rPr>
              <a:t>Dr. Insa Otte, Hanna Schulten </a:t>
            </a:r>
            <a:endParaRPr b="1" sz="1800">
              <a:solidFill>
                <a:srgbClr val="4D4D4D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D4D4D"/>
                </a:solidFill>
              </a:rPr>
              <a:t>(on behalf of the EOCap4Africa Team) </a:t>
            </a:r>
            <a:endParaRPr b="1" sz="1800">
              <a:solidFill>
                <a:srgbClr val="4D4D4D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rgbClr val="4D4D4D"/>
                </a:solidFill>
              </a:rPr>
              <a:t>and colleagues</a:t>
            </a:r>
            <a:endParaRPr b="1" sz="1800">
              <a:solidFill>
                <a:srgbClr val="4D4D4D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t/>
            </a:r>
            <a:endParaRPr b="1" sz="1800">
              <a:solidFill>
                <a:srgbClr val="4D4D4D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GB" sz="1600">
                <a:solidFill>
                  <a:srgbClr val="4D4D4D"/>
                </a:solidFill>
                <a:latin typeface="Arial"/>
                <a:ea typeface="Arial"/>
                <a:cs typeface="Arial"/>
                <a:sym typeface="Arial"/>
              </a:rPr>
              <a:t>insa.otte@uni-wuerzburg.de</a:t>
            </a:r>
            <a:endParaRPr/>
          </a:p>
        </p:txBody>
      </p:sp>
      <p:sp>
        <p:nvSpPr>
          <p:cNvPr id="364" name="Google Shape;364;p17"/>
          <p:cNvSpPr txBox="1"/>
          <p:nvPr>
            <p:ph idx="12" type="sldNum"/>
          </p:nvPr>
        </p:nvSpPr>
        <p:spPr>
          <a:xfrm>
            <a:off x="10982850" y="6356350"/>
            <a:ext cx="370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grpSp>
        <p:nvGrpSpPr>
          <p:cNvPr id="365" name="Google Shape;365;p17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66" name="Google Shape;366;p17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Schrift, Grafiken, weiß enthält.&#10;&#10;Automatisch generierte Beschreibung" id="367" name="Google Shape;367;p17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68" name="Google Shape;368;p17"/>
          <p:cNvPicPr preferRelativeResize="0"/>
          <p:nvPr/>
        </p:nvPicPr>
        <p:blipFill rotWithShape="1">
          <a:blip r:embed="rId11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NUST Logo" id="369" name="Google Shape;369;p1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9877319" y="6013241"/>
            <a:ext cx="581621" cy="73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in Bild, das Schwarz, Dunkelheit enthält.&#10;&#10;Automatisch generierte Beschreibung" id="174" name="Google Shape;17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740938" y="1433565"/>
            <a:ext cx="11289900" cy="48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</a:t>
            </a: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the principles and importance of accuracy assessment in spatial analysis. 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Differentiate between various accuracy metrics and their applications. 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Implement accuracy assessment techniques using QGIS and R. 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Critically evaluate classification results and understand sources of errors.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a</a:t>
            </a: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ssessments</a:t>
            </a:r>
            <a:endParaRPr/>
          </a:p>
        </p:txBody>
      </p:sp>
      <p:pic>
        <p:nvPicPr>
          <p:cNvPr descr="Ein Bild, das Schwarz, Dunkelheit enthält.&#10;&#10;Automatisch generierte Beschreibung" id="185" name="Google Shape;18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 txBox="1"/>
          <p:nvPr/>
        </p:nvSpPr>
        <p:spPr>
          <a:xfrm>
            <a:off x="922367" y="2062517"/>
            <a:ext cx="112719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Ensures reliability and credibility of spatial data analyses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Identifies and quantifies errors in classification outputs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Land cover classification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Change detection studies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Environmental monitoring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0" name="Google Shape;190;p3"/>
          <p:cNvSpPr/>
          <p:nvPr/>
        </p:nvSpPr>
        <p:spPr>
          <a:xfrm>
            <a:off x="1012941" y="1212027"/>
            <a:ext cx="3285278" cy="76492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Why assess accuracy?</a:t>
            </a:r>
            <a:endParaRPr/>
          </a:p>
        </p:txBody>
      </p:sp>
      <p:sp>
        <p:nvSpPr>
          <p:cNvPr id="191" name="Google Shape;191;p3"/>
          <p:cNvSpPr/>
          <p:nvPr/>
        </p:nvSpPr>
        <p:spPr>
          <a:xfrm>
            <a:off x="1012942" y="3395217"/>
            <a:ext cx="3285277" cy="82540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Common Applications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4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Accuracy assessments</a:t>
            </a:r>
            <a:endParaRPr/>
          </a:p>
        </p:txBody>
      </p:sp>
      <p:pic>
        <p:nvPicPr>
          <p:cNvPr descr="Ein Bild, das Schwarz, Dunkelheit enthält.&#10;&#10;Automatisch generierte Beschreibung" id="198" name="Google Shape;19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4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01" name="Google Shape;201;p4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"/>
          <p:cNvSpPr txBox="1"/>
          <p:nvPr/>
        </p:nvSpPr>
        <p:spPr>
          <a:xfrm>
            <a:off x="1222830" y="1718734"/>
            <a:ext cx="97524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Can answer the following questions: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the overall accuracy of the classification map?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the accuracy of single classes in the classification map?</a:t>
            </a:r>
            <a:endParaRPr/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Which classes are 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misclassified</a:t>
            </a: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and confused with each other?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44444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6666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"/>
          <p:cNvSpPr txBox="1"/>
          <p:nvPr/>
        </p:nvSpPr>
        <p:spPr>
          <a:xfrm>
            <a:off x="2174225" y="-26306"/>
            <a:ext cx="711106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Understanding classification errors</a:t>
            </a:r>
            <a:endParaRPr/>
          </a:p>
        </p:txBody>
      </p:sp>
      <p:pic>
        <p:nvPicPr>
          <p:cNvPr descr="Ein Bild, das Schwarz, Dunkelheit enthält.&#10;&#10;Automatisch generierte Beschreibung" id="209" name="Google Shape;20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5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12" name="Google Shape;212;p5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5"/>
          <p:cNvSpPr txBox="1"/>
          <p:nvPr/>
        </p:nvSpPr>
        <p:spPr>
          <a:xfrm>
            <a:off x="922367" y="2062517"/>
            <a:ext cx="11271900" cy="397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Data quality issues (e.g., sensor errors, atmospheric conditions).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Mislabeling in training data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Algorithm limitations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Misinterpretation of spatial phenomena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Erroneous decision-making based on flawed data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14" name="Google Shape;214;p5"/>
          <p:cNvSpPr/>
          <p:nvPr/>
        </p:nvSpPr>
        <p:spPr>
          <a:xfrm>
            <a:off x="1012941" y="1212027"/>
            <a:ext cx="3285278" cy="76492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 of errors</a:t>
            </a:r>
            <a:endParaRPr/>
          </a:p>
        </p:txBody>
      </p:sp>
      <p:sp>
        <p:nvSpPr>
          <p:cNvPr id="215" name="Google Shape;215;p5"/>
          <p:cNvSpPr/>
          <p:nvPr/>
        </p:nvSpPr>
        <p:spPr>
          <a:xfrm>
            <a:off x="1012942" y="3987884"/>
            <a:ext cx="3285277" cy="82540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Impacts of errors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6"/>
          <p:cNvSpPr txBox="1"/>
          <p:nvPr/>
        </p:nvSpPr>
        <p:spPr>
          <a:xfrm>
            <a:off x="2174225" y="-26306"/>
            <a:ext cx="711106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Validation data</a:t>
            </a:r>
            <a:endParaRPr/>
          </a:p>
        </p:txBody>
      </p:sp>
      <p:pic>
        <p:nvPicPr>
          <p:cNvPr descr="Ein Bild, das Schwarz, Dunkelheit enthält.&#10;&#10;Automatisch generierte Beschreibung" id="222" name="Google Shape;2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6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25" name="Google Shape;225;p6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Text, Screenshot, Farbigkeit enthält.&#10;&#10;KI-generierte Inhalte können fehlerhaft sein." id="226" name="Google Shape;226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2001" y="1047979"/>
            <a:ext cx="11085285" cy="4417328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6"/>
          <p:cNvSpPr txBox="1"/>
          <p:nvPr/>
        </p:nvSpPr>
        <p:spPr>
          <a:xfrm>
            <a:off x="8667448" y="5468257"/>
            <a:ext cx="35233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(Humboldt Universität zu Berlin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7"/>
          <p:cNvSpPr txBox="1"/>
          <p:nvPr/>
        </p:nvSpPr>
        <p:spPr>
          <a:xfrm>
            <a:off x="2174225" y="-26306"/>
            <a:ext cx="711106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Validation data collection</a:t>
            </a:r>
            <a:endParaRPr/>
          </a:p>
        </p:txBody>
      </p:sp>
      <p:pic>
        <p:nvPicPr>
          <p:cNvPr descr="Ein Bild, das Schwarz, Dunkelheit enthält.&#10;&#10;Automatisch generierte Beschreibung" id="234" name="Google Shape;234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7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37" name="Google Shape;237;p7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7"/>
          <p:cNvSpPr txBox="1"/>
          <p:nvPr/>
        </p:nvSpPr>
        <p:spPr>
          <a:xfrm>
            <a:off x="922367" y="1881088"/>
            <a:ext cx="11271900" cy="43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Field surveys and in-situ measurements. 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High-resolution imagery interpretation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Existing reliable datasets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Random sampling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Stratified random sampling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Systematic sampling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9" name="Google Shape;239;p7"/>
          <p:cNvSpPr/>
          <p:nvPr/>
        </p:nvSpPr>
        <p:spPr>
          <a:xfrm>
            <a:off x="1012941" y="1030598"/>
            <a:ext cx="3285278" cy="76492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Collection methods</a:t>
            </a:r>
            <a:endParaRPr/>
          </a:p>
        </p:txBody>
      </p:sp>
      <p:sp>
        <p:nvSpPr>
          <p:cNvPr id="240" name="Google Shape;240;p7"/>
          <p:cNvSpPr/>
          <p:nvPr/>
        </p:nvSpPr>
        <p:spPr>
          <a:xfrm>
            <a:off x="1012942" y="3806455"/>
            <a:ext cx="3285277" cy="825404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Sampling techniques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8"/>
          <p:cNvSpPr txBox="1"/>
          <p:nvPr/>
        </p:nvSpPr>
        <p:spPr>
          <a:xfrm>
            <a:off x="2174225" y="-26306"/>
            <a:ext cx="711106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Validation method: Confusion matrix</a:t>
            </a:r>
            <a:endParaRPr/>
          </a:p>
        </p:txBody>
      </p:sp>
      <p:pic>
        <p:nvPicPr>
          <p:cNvPr descr="Ein Bild, das Schwarz, Dunkelheit enthält.&#10;&#10;Automatisch generierte Beschreibung" id="247" name="Google Shape;247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8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50" name="Google Shape;250;p8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8"/>
          <p:cNvSpPr txBox="1"/>
          <p:nvPr/>
        </p:nvSpPr>
        <p:spPr>
          <a:xfrm>
            <a:off x="922367" y="1010231"/>
            <a:ext cx="11271825" cy="29238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Provides a detailed breakdown of classification performance, for example: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Screenshot, Quadrat, Diagramm, Reihe enthält.&#10;&#10;KI-generierte Inhalte können fehlerhaft sein." id="252" name="Google Shape;252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25286" y="1622919"/>
            <a:ext cx="10752667" cy="4059687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8"/>
          <p:cNvSpPr txBox="1"/>
          <p:nvPr/>
        </p:nvSpPr>
        <p:spPr>
          <a:xfrm>
            <a:off x="8613019" y="5685971"/>
            <a:ext cx="35233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(Humboldt Universität zu Berlin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"/>
          <p:cNvSpPr txBox="1"/>
          <p:nvPr/>
        </p:nvSpPr>
        <p:spPr>
          <a:xfrm>
            <a:off x="2174225" y="-26306"/>
            <a:ext cx="7111063" cy="8617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Validation method: Confusion matrix</a:t>
            </a:r>
            <a:endParaRPr/>
          </a:p>
        </p:txBody>
      </p:sp>
      <p:pic>
        <p:nvPicPr>
          <p:cNvPr descr="Ein Bild, das Schwarz, Dunkelheit enthält.&#10;&#10;Automatisch generierte Beschreibung" id="260" name="Google Shape;26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9"/>
          <p:cNvSpPr txBox="1"/>
          <p:nvPr>
            <p:ph idx="11" type="ftr"/>
          </p:nvPr>
        </p:nvSpPr>
        <p:spPr>
          <a:xfrm>
            <a:off x="3307202" y="6537437"/>
            <a:ext cx="5583646" cy="1719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EOCap4Africa – E10 Validation/Accuracy Assessment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263" name="Google Shape;263;p9"/>
          <p:cNvPicPr preferRelativeResize="0"/>
          <p:nvPr/>
        </p:nvPicPr>
        <p:blipFill rotWithShape="1">
          <a:blip r:embed="rId4">
            <a:alphaModFix amt="30000"/>
          </a:blip>
          <a:srcRect b="0" l="0" r="0" t="0"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9"/>
          <p:cNvSpPr txBox="1"/>
          <p:nvPr/>
        </p:nvSpPr>
        <p:spPr>
          <a:xfrm>
            <a:off x="716748" y="973945"/>
            <a:ext cx="11531872" cy="51398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The table that compares predicted classifications to actual classes</a:t>
            </a:r>
            <a:endParaRPr/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Rows represent actual classes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Columns represent predicted classes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GB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Diagonal elements indicate correct classifications; off-diagonal elements indicate misclassifications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-190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descr="Ein Bild, das Text, Diagramm, Screenshot, Reihe enthält.&#10;&#10;KI-generierte Inhalte können fehlerhaft sein." id="265" name="Google Shape;265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73239" y="3273401"/>
            <a:ext cx="10341429" cy="2839103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9"/>
          <p:cNvSpPr txBox="1"/>
          <p:nvPr/>
        </p:nvSpPr>
        <p:spPr>
          <a:xfrm>
            <a:off x="8219924" y="6115352"/>
            <a:ext cx="35233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(Humboldt Universität zu Berlin n.d.)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2019-06-02T12:25:39Z</dcterms:created>
  <dc:creator>Michael Thiel</dc:creator>
</cp:coreProperties>
</file>